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74" r:id="rId3"/>
    <p:sldId id="277" r:id="rId5"/>
    <p:sldId id="287" r:id="rId6"/>
    <p:sldId id="288" r:id="rId7"/>
    <p:sldId id="280" r:id="rId8"/>
    <p:sldId id="281" r:id="rId9"/>
    <p:sldId id="282" r:id="rId10"/>
    <p:sldId id="285" r:id="rId11"/>
    <p:sldId id="286" r:id="rId12"/>
    <p:sldId id="284" r:id="rId13"/>
  </p:sldIdLst>
  <p:sldSz cx="9144000" cy="6858000" type="screen4x3"/>
  <p:notesSz cx="6797675" cy="987298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1"/>
    <p:restoredTop sz="94660"/>
  </p:normalViewPr>
  <p:slideViewPr>
    <p:cSldViewPr showGuides="1">
      <p:cViewPr varScale="1">
        <p:scale>
          <a:sx n="72" d="100"/>
          <a:sy n="7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r>
              <a:rPr lang="zh-CN" altLang="en-US" sz="1200" b="0">
                <a:latin typeface="Arial" panose="020B0604020202020204" pitchFamily="34" charset="0"/>
                <a:ea typeface="宋体" panose="02010600030101010101" pitchFamily="2" charset="-122"/>
              </a:rPr>
              <a:t>绿色圃中小学教育网</a:t>
            </a:r>
            <a:r>
              <a:rPr lang="en-US" altLang="zh-CN" sz="1200" b="0">
                <a:latin typeface="Arial" panose="020B0604020202020204" pitchFamily="34" charset="0"/>
                <a:ea typeface="宋体" panose="02010600030101010101" pitchFamily="2" charset="-122"/>
              </a:rPr>
              <a:t>http://www.lspjy.com</a:t>
            </a:r>
            <a:endParaRPr lang="zh-CN" altLang="en-US" sz="12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dt" sz="quarter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 b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Rectangle 4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en-US" altLang="zh-CN" sz="12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3" name="Rectangle 5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 b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1507" name="日期占位符 2"/>
          <p:cNvSpPr>
            <a:spLocks noGrp="1"/>
          </p:cNvSpPr>
          <p:nvPr>
            <p:ph type="dt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lnSpc>
                <a:spcPct val="120000"/>
              </a:lnSpc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150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150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5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15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355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355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3557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45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4581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66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6629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76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7653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http://photo.loveyd.com/uploads/allimg/090213/11112316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1"/>
          <p:cNvSpPr/>
          <p:nvPr/>
        </p:nvSpPr>
        <p:spPr>
          <a:xfrm>
            <a:off x="309563" y="1916113"/>
            <a:ext cx="6408737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5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   </a:t>
            </a:r>
            <a:r>
              <a:rPr lang="zh-CN" altLang="en-US" sz="5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表内乘法（一）</a:t>
            </a:r>
            <a:endParaRPr lang="zh-CN" altLang="en-US" sz="5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8" name="TextBox 2"/>
          <p:cNvSpPr/>
          <p:nvPr/>
        </p:nvSpPr>
        <p:spPr>
          <a:xfrm>
            <a:off x="820738" y="3644900"/>
            <a:ext cx="6480175" cy="904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4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的乘法口诀</a:t>
            </a:r>
            <a:endParaRPr lang="zh-CN" altLang="en-US" sz="4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http://pic.58pic.com/58pic/17/50/00/58PIC8B58PICD6j_102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矩形 3"/>
          <p:cNvSpPr/>
          <p:nvPr/>
        </p:nvSpPr>
        <p:spPr>
          <a:xfrm>
            <a:off x="3425825" y="2884488"/>
            <a:ext cx="2290763" cy="957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lnSpc>
                <a:spcPct val="120000"/>
              </a:lnSpc>
              <a:buClrTx/>
              <a:buSzPct val="100000"/>
              <a:buFontTx/>
              <a:buNone/>
            </a:pPr>
            <a:r>
              <a:rPr lang="zh-CN" altLang="en-US" sz="5400">
                <a:effectLst>
                  <a:outerShdw blurRad="38100" dist="38100" dir="2700000">
                    <a:srgbClr val="C0C0C0"/>
                  </a:outerShdw>
                </a:effectLst>
              </a:rPr>
              <a:t>再见！</a:t>
            </a:r>
            <a:endParaRPr lang="zh-CN" altLang="en-US" sz="54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2291" name="Picture 18" descr="http://img8.3lian.com/mb/09/55/d/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TextBox 1"/>
          <p:cNvSpPr/>
          <p:nvPr/>
        </p:nvSpPr>
        <p:spPr>
          <a:xfrm>
            <a:off x="736600" y="620713"/>
            <a:ext cx="5472113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800"/>
              <a:t>一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、复习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3" name="TextBox 2"/>
          <p:cNvSpPr/>
          <p:nvPr/>
        </p:nvSpPr>
        <p:spPr>
          <a:xfrm>
            <a:off x="708025" y="1844675"/>
            <a:ext cx="3455988" cy="477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（一）说口诀算的数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TextBox 3"/>
          <p:cNvSpPr/>
          <p:nvPr/>
        </p:nvSpPr>
        <p:spPr>
          <a:xfrm>
            <a:off x="1020763" y="3141663"/>
            <a:ext cx="8636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3×5=</a:t>
            </a:r>
            <a:endParaRPr lang="zh-CN" altLang="en-US"/>
          </a:p>
        </p:txBody>
      </p:sp>
      <p:sp>
        <p:nvSpPr>
          <p:cNvPr id="12295" name="TextBox 4"/>
          <p:cNvSpPr/>
          <p:nvPr/>
        </p:nvSpPr>
        <p:spPr>
          <a:xfrm>
            <a:off x="1798638" y="3141663"/>
            <a:ext cx="503237" cy="411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B0F0"/>
                </a:solidFill>
              </a:rPr>
              <a:t>15</a:t>
            </a:r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2296" name="TextBox 5"/>
          <p:cNvSpPr/>
          <p:nvPr/>
        </p:nvSpPr>
        <p:spPr>
          <a:xfrm>
            <a:off x="1042988" y="4156075"/>
            <a:ext cx="865187" cy="411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5×1=</a:t>
            </a:r>
            <a:endParaRPr lang="zh-CN" altLang="en-US"/>
          </a:p>
        </p:txBody>
      </p:sp>
      <p:sp>
        <p:nvSpPr>
          <p:cNvPr id="12297" name="TextBox 6"/>
          <p:cNvSpPr/>
          <p:nvPr/>
        </p:nvSpPr>
        <p:spPr>
          <a:xfrm>
            <a:off x="1908175" y="4151313"/>
            <a:ext cx="4318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B050"/>
                </a:solidFill>
              </a:rPr>
              <a:t>5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12298" name="TextBox 7"/>
          <p:cNvSpPr/>
          <p:nvPr/>
        </p:nvSpPr>
        <p:spPr>
          <a:xfrm>
            <a:off x="3149600" y="3190875"/>
            <a:ext cx="100806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5×2=</a:t>
            </a:r>
            <a:endParaRPr lang="zh-CN" altLang="en-US"/>
          </a:p>
        </p:txBody>
      </p:sp>
      <p:sp>
        <p:nvSpPr>
          <p:cNvPr id="12299" name="TextBox 8"/>
          <p:cNvSpPr/>
          <p:nvPr/>
        </p:nvSpPr>
        <p:spPr>
          <a:xfrm>
            <a:off x="3959225" y="3190875"/>
            <a:ext cx="576263" cy="411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10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300" name="TextBox 9"/>
          <p:cNvSpPr/>
          <p:nvPr/>
        </p:nvSpPr>
        <p:spPr>
          <a:xfrm>
            <a:off x="3157538" y="4210050"/>
            <a:ext cx="8747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5×5=</a:t>
            </a:r>
            <a:endParaRPr lang="zh-CN" altLang="en-US"/>
          </a:p>
        </p:txBody>
      </p:sp>
      <p:sp>
        <p:nvSpPr>
          <p:cNvPr id="12301" name="TextBox 10"/>
          <p:cNvSpPr/>
          <p:nvPr/>
        </p:nvSpPr>
        <p:spPr>
          <a:xfrm>
            <a:off x="4032250" y="4210050"/>
            <a:ext cx="50323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2060"/>
                </a:solidFill>
              </a:rPr>
              <a:t>25</a:t>
            </a:r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2302" name="TextBox 11"/>
          <p:cNvSpPr/>
          <p:nvPr/>
        </p:nvSpPr>
        <p:spPr>
          <a:xfrm>
            <a:off x="5507038" y="3271838"/>
            <a:ext cx="13684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4×5=</a:t>
            </a:r>
            <a:endParaRPr lang="zh-CN" altLang="en-US"/>
          </a:p>
        </p:txBody>
      </p:sp>
      <p:sp>
        <p:nvSpPr>
          <p:cNvPr id="12303" name="TextBox 12"/>
          <p:cNvSpPr/>
          <p:nvPr/>
        </p:nvSpPr>
        <p:spPr>
          <a:xfrm>
            <a:off x="6335713" y="3271838"/>
            <a:ext cx="719137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33CCFF"/>
                </a:solidFill>
              </a:rPr>
              <a:t>20</a:t>
            </a:r>
            <a:endParaRPr lang="zh-CN" altLang="en-US">
              <a:solidFill>
                <a:srgbClr val="33CCFF"/>
              </a:solidFill>
            </a:endParaRPr>
          </a:p>
        </p:txBody>
      </p:sp>
      <p:sp>
        <p:nvSpPr>
          <p:cNvPr id="12304" name="TextBox 13"/>
          <p:cNvSpPr/>
          <p:nvPr/>
        </p:nvSpPr>
        <p:spPr>
          <a:xfrm>
            <a:off x="5538788" y="4276725"/>
            <a:ext cx="1223962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5×3=</a:t>
            </a:r>
            <a:endParaRPr lang="zh-CN" altLang="en-US"/>
          </a:p>
        </p:txBody>
      </p:sp>
      <p:sp>
        <p:nvSpPr>
          <p:cNvPr id="12305" name="TextBox 14"/>
          <p:cNvSpPr/>
          <p:nvPr/>
        </p:nvSpPr>
        <p:spPr>
          <a:xfrm>
            <a:off x="6288088" y="4276725"/>
            <a:ext cx="6477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7030A0"/>
                </a:solidFill>
              </a:rPr>
              <a:t>15</a:t>
            </a:r>
            <a:endParaRPr lang="zh-CN" altLang="en-US">
              <a:solidFill>
                <a:srgbClr val="7030A0"/>
              </a:solidFill>
            </a:endParaRPr>
          </a:p>
        </p:txBody>
      </p:sp>
      <p:pic>
        <p:nvPicPr>
          <p:cNvPr id="12306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4300" y="102362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http://pic.58pic.com/58pic/14/56/84/49Z58PICxIw_102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Box 1"/>
          <p:cNvSpPr/>
          <p:nvPr/>
        </p:nvSpPr>
        <p:spPr>
          <a:xfrm>
            <a:off x="827088" y="476250"/>
            <a:ext cx="2952750" cy="733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一、复习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矩形 2"/>
          <p:cNvSpPr/>
          <p:nvPr/>
        </p:nvSpPr>
        <p:spPr>
          <a:xfrm>
            <a:off x="900113" y="1209675"/>
            <a:ext cx="2039937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（二）填一填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7" name="矩形 3"/>
          <p:cNvSpPr/>
          <p:nvPr/>
        </p:nvSpPr>
        <p:spPr>
          <a:xfrm>
            <a:off x="1254125" y="2420938"/>
            <a:ext cx="173831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=15</a:t>
            </a:r>
            <a:endParaRPr lang="zh-CN" altLang="en-US"/>
          </a:p>
        </p:txBody>
      </p:sp>
      <p:sp>
        <p:nvSpPr>
          <p:cNvPr id="13318" name="TextBox 4"/>
          <p:cNvSpPr/>
          <p:nvPr/>
        </p:nvSpPr>
        <p:spPr>
          <a:xfrm>
            <a:off x="1979613" y="2417763"/>
            <a:ext cx="204787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319" name="TextBox 5"/>
          <p:cNvSpPr/>
          <p:nvPr/>
        </p:nvSpPr>
        <p:spPr>
          <a:xfrm>
            <a:off x="1176338" y="3644900"/>
            <a:ext cx="237648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（ ）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× 5 =25</a:t>
            </a:r>
            <a:endParaRPr lang="zh-CN" altLang="en-US"/>
          </a:p>
        </p:txBody>
      </p:sp>
      <p:sp>
        <p:nvSpPr>
          <p:cNvPr id="13320" name="矩形 8"/>
          <p:cNvSpPr/>
          <p:nvPr/>
        </p:nvSpPr>
        <p:spPr>
          <a:xfrm>
            <a:off x="1176338" y="4683125"/>
            <a:ext cx="18669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（ ）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×4  =20</a:t>
            </a:r>
            <a:endParaRPr lang="zh-CN" altLang="en-US"/>
          </a:p>
        </p:txBody>
      </p:sp>
      <p:sp>
        <p:nvSpPr>
          <p:cNvPr id="13321" name="TextBox 10"/>
          <p:cNvSpPr/>
          <p:nvPr/>
        </p:nvSpPr>
        <p:spPr>
          <a:xfrm>
            <a:off x="1449388" y="3622675"/>
            <a:ext cx="2159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322" name="TextBox 11"/>
          <p:cNvSpPr/>
          <p:nvPr/>
        </p:nvSpPr>
        <p:spPr>
          <a:xfrm>
            <a:off x="1422400" y="4679950"/>
            <a:ext cx="26987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323" name="TextBox 12"/>
          <p:cNvSpPr/>
          <p:nvPr/>
        </p:nvSpPr>
        <p:spPr>
          <a:xfrm>
            <a:off x="4932363" y="2492375"/>
            <a:ext cx="24479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4×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=20</a:t>
            </a:r>
            <a:endParaRPr lang="zh-CN" altLang="en-US"/>
          </a:p>
        </p:txBody>
      </p:sp>
      <p:sp>
        <p:nvSpPr>
          <p:cNvPr id="13324" name="TextBox 13"/>
          <p:cNvSpPr/>
          <p:nvPr/>
        </p:nvSpPr>
        <p:spPr>
          <a:xfrm>
            <a:off x="5724525" y="2492375"/>
            <a:ext cx="2159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325" name="TextBox 16"/>
          <p:cNvSpPr/>
          <p:nvPr/>
        </p:nvSpPr>
        <p:spPr>
          <a:xfrm>
            <a:off x="5084763" y="3981450"/>
            <a:ext cx="1727200" cy="463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zh-CN" altLang="en-US"/>
          </a:p>
        </p:txBody>
      </p:sp>
      <p:sp>
        <p:nvSpPr>
          <p:cNvPr id="13326" name="TextBox 15"/>
          <p:cNvSpPr/>
          <p:nvPr/>
        </p:nvSpPr>
        <p:spPr>
          <a:xfrm>
            <a:off x="4967288" y="3775075"/>
            <a:ext cx="1728787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5×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= 5</a:t>
            </a:r>
            <a:endParaRPr lang="zh-CN" altLang="en-US"/>
          </a:p>
        </p:txBody>
      </p:sp>
      <p:sp>
        <p:nvSpPr>
          <p:cNvPr id="13327" name="TextBox 17"/>
          <p:cNvSpPr/>
          <p:nvPr/>
        </p:nvSpPr>
        <p:spPr>
          <a:xfrm>
            <a:off x="5692775" y="3763963"/>
            <a:ext cx="20796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328" name="TextBox 18"/>
          <p:cNvSpPr/>
          <p:nvPr/>
        </p:nvSpPr>
        <p:spPr>
          <a:xfrm>
            <a:off x="4967288" y="4797425"/>
            <a:ext cx="19812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2×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=10</a:t>
            </a:r>
            <a:endParaRPr lang="zh-CN" altLang="en-US"/>
          </a:p>
        </p:txBody>
      </p:sp>
      <p:sp>
        <p:nvSpPr>
          <p:cNvPr id="13329" name="TextBox 19"/>
          <p:cNvSpPr/>
          <p:nvPr/>
        </p:nvSpPr>
        <p:spPr>
          <a:xfrm>
            <a:off x="5680075" y="4797425"/>
            <a:ext cx="1524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5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  <p:bldP spid="13320" grpId="0" animBg="1"/>
      <p:bldP spid="13323" grpId="0" animBg="1"/>
      <p:bldP spid="13326" grpId="0" animBg="1"/>
      <p:bldP spid="13327" grpId="0" animBg="1"/>
      <p:bldP spid="13328" grpId="0" animBg="1"/>
      <p:bldP spid="133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http://img.hb.aicdn.com/b5187d740e011d42f18f9bb1fe51c170f8f6cb296a4f-KrwwnF_fw5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Box 1"/>
          <p:cNvSpPr/>
          <p:nvPr/>
        </p:nvSpPr>
        <p:spPr>
          <a:xfrm>
            <a:off x="2116138" y="260350"/>
            <a:ext cx="2520950" cy="733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二、新知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Box 2"/>
          <p:cNvSpPr/>
          <p:nvPr/>
        </p:nvSpPr>
        <p:spPr>
          <a:xfrm>
            <a:off x="2143125" y="1196975"/>
            <a:ext cx="3095625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（一）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的乘法口诀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1" name="Picture 18" descr="54-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2205038"/>
            <a:ext cx="2987675" cy="115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2" name="TextBox 3"/>
          <p:cNvSpPr/>
          <p:nvPr/>
        </p:nvSpPr>
        <p:spPr>
          <a:xfrm>
            <a:off x="1660525" y="3716338"/>
            <a:ext cx="143986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1×2=</a:t>
            </a:r>
            <a:endParaRPr lang="zh-CN" altLang="en-US"/>
          </a:p>
        </p:txBody>
      </p:sp>
      <p:sp>
        <p:nvSpPr>
          <p:cNvPr id="14343" name="TextBox 5"/>
          <p:cNvSpPr/>
          <p:nvPr/>
        </p:nvSpPr>
        <p:spPr>
          <a:xfrm>
            <a:off x="2411413" y="3716338"/>
            <a:ext cx="5048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344" name="矩形 8"/>
          <p:cNvSpPr/>
          <p:nvPr/>
        </p:nvSpPr>
        <p:spPr>
          <a:xfrm>
            <a:off x="1547813" y="4868863"/>
            <a:ext cx="83185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2×</a:t>
            </a:r>
            <a:r>
              <a:rPr lang="en-US" altLang="zh-CN"/>
              <a:t>2=</a:t>
            </a:r>
            <a:endParaRPr lang="zh-CN" altLang="en-US"/>
          </a:p>
        </p:txBody>
      </p:sp>
      <p:sp>
        <p:nvSpPr>
          <p:cNvPr id="14345" name="TextBox 9"/>
          <p:cNvSpPr/>
          <p:nvPr/>
        </p:nvSpPr>
        <p:spPr>
          <a:xfrm>
            <a:off x="2293938" y="4868863"/>
            <a:ext cx="284162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346" name="TextBox 10"/>
          <p:cNvSpPr/>
          <p:nvPr/>
        </p:nvSpPr>
        <p:spPr>
          <a:xfrm>
            <a:off x="3592513" y="3692525"/>
            <a:ext cx="10445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一二得</a:t>
            </a:r>
            <a:endParaRPr lang="zh-CN" altLang="en-US"/>
          </a:p>
        </p:txBody>
      </p:sp>
      <p:sp>
        <p:nvSpPr>
          <p:cNvPr id="14347" name="TextBox 11"/>
          <p:cNvSpPr/>
          <p:nvPr/>
        </p:nvSpPr>
        <p:spPr>
          <a:xfrm>
            <a:off x="4483100" y="3741738"/>
            <a:ext cx="4318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</a:rPr>
              <a:t>二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348" name="TextBox 12"/>
          <p:cNvSpPr/>
          <p:nvPr/>
        </p:nvSpPr>
        <p:spPr>
          <a:xfrm>
            <a:off x="3592513" y="4868863"/>
            <a:ext cx="104457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二二得</a:t>
            </a:r>
            <a:endParaRPr lang="zh-CN" altLang="en-US"/>
          </a:p>
        </p:txBody>
      </p:sp>
      <p:sp>
        <p:nvSpPr>
          <p:cNvPr id="14349" name="TextBox 13"/>
          <p:cNvSpPr/>
          <p:nvPr/>
        </p:nvSpPr>
        <p:spPr>
          <a:xfrm>
            <a:off x="4483100" y="4868863"/>
            <a:ext cx="30797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</a:rPr>
              <a:t>四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350" name="TextBox 15"/>
          <p:cNvSpPr/>
          <p:nvPr/>
        </p:nvSpPr>
        <p:spPr>
          <a:xfrm>
            <a:off x="6240463" y="3663950"/>
            <a:ext cx="1223962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2×1=</a:t>
            </a:r>
            <a:endParaRPr lang="zh-CN" altLang="en-US"/>
          </a:p>
        </p:txBody>
      </p:sp>
      <p:sp>
        <p:nvSpPr>
          <p:cNvPr id="14351" name="TextBox 16"/>
          <p:cNvSpPr/>
          <p:nvPr/>
        </p:nvSpPr>
        <p:spPr>
          <a:xfrm>
            <a:off x="7092950" y="3663950"/>
            <a:ext cx="71913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3" grpId="0" animBg="1"/>
      <p:bldP spid="14344" grpId="0" animBg="1"/>
      <p:bldP spid="14345" grpId="0" animBg="1"/>
      <p:bldP spid="14346" grpId="0" animBg="1"/>
      <p:bldP spid="14348" grpId="0" animBg="1"/>
      <p:bldP spid="14349" grpId="0" animBg="1"/>
      <p:bldP spid="143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http://pic.pptbz.com/pptpic/201105/201105170756283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4" descr="http://pic.pptbz.com/201405/20141115481443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025" y="0"/>
            <a:ext cx="9290050" cy="728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3"/>
          <p:cNvSpPr/>
          <p:nvPr/>
        </p:nvSpPr>
        <p:spPr>
          <a:xfrm>
            <a:off x="798513" y="931863"/>
            <a:ext cx="2447925" cy="733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二、新知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5" name="TextBox 4"/>
          <p:cNvSpPr/>
          <p:nvPr/>
        </p:nvSpPr>
        <p:spPr>
          <a:xfrm>
            <a:off x="920750" y="1778000"/>
            <a:ext cx="2879725" cy="534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（二）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的乘法口诀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6" name="椭圆 18"/>
          <p:cNvSpPr/>
          <p:nvPr/>
        </p:nvSpPr>
        <p:spPr>
          <a:xfrm>
            <a:off x="1263650" y="2449513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7" name="椭圆 18"/>
          <p:cNvSpPr/>
          <p:nvPr/>
        </p:nvSpPr>
        <p:spPr>
          <a:xfrm>
            <a:off x="958850" y="2451100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8" name="椭圆 18"/>
          <p:cNvSpPr/>
          <p:nvPr/>
        </p:nvSpPr>
        <p:spPr>
          <a:xfrm>
            <a:off x="1608138" y="2449513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9" name="椭圆 18"/>
          <p:cNvSpPr/>
          <p:nvPr/>
        </p:nvSpPr>
        <p:spPr>
          <a:xfrm>
            <a:off x="2987675" y="2449513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0" name="椭圆 18"/>
          <p:cNvSpPr/>
          <p:nvPr/>
        </p:nvSpPr>
        <p:spPr>
          <a:xfrm>
            <a:off x="3368675" y="2449513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1" name="椭圆 18"/>
          <p:cNvSpPr/>
          <p:nvPr/>
        </p:nvSpPr>
        <p:spPr>
          <a:xfrm>
            <a:off x="3767138" y="2439988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2" name="椭圆 18"/>
          <p:cNvSpPr/>
          <p:nvPr/>
        </p:nvSpPr>
        <p:spPr>
          <a:xfrm>
            <a:off x="5035550" y="2439988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3" name="椭圆 18"/>
          <p:cNvSpPr/>
          <p:nvPr/>
        </p:nvSpPr>
        <p:spPr>
          <a:xfrm>
            <a:off x="5321300" y="2451100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椭圆 18"/>
          <p:cNvSpPr/>
          <p:nvPr/>
        </p:nvSpPr>
        <p:spPr>
          <a:xfrm>
            <a:off x="5641975" y="2459038"/>
            <a:ext cx="285750" cy="285750"/>
          </a:xfrm>
          <a:prstGeom prst="ellipse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>
              <a:lnSpc>
                <a:spcPct val="120000"/>
              </a:lnSpc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5" name="TextBox 24"/>
          <p:cNvSpPr/>
          <p:nvPr/>
        </p:nvSpPr>
        <p:spPr>
          <a:xfrm>
            <a:off x="903288" y="3344863"/>
            <a:ext cx="10636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1×3=</a:t>
            </a:r>
            <a:endParaRPr lang="zh-CN" altLang="en-US"/>
          </a:p>
        </p:txBody>
      </p:sp>
      <p:sp>
        <p:nvSpPr>
          <p:cNvPr id="15376" name="TextBox 25"/>
          <p:cNvSpPr/>
          <p:nvPr/>
        </p:nvSpPr>
        <p:spPr>
          <a:xfrm>
            <a:off x="1684338" y="3344863"/>
            <a:ext cx="338137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77" name="TextBox 26"/>
          <p:cNvSpPr/>
          <p:nvPr/>
        </p:nvSpPr>
        <p:spPr>
          <a:xfrm>
            <a:off x="2851150" y="3360738"/>
            <a:ext cx="176688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一三得</a:t>
            </a:r>
            <a:endParaRPr lang="zh-CN" altLang="en-US"/>
          </a:p>
        </p:txBody>
      </p:sp>
      <p:sp>
        <p:nvSpPr>
          <p:cNvPr id="15378" name="TextBox 27"/>
          <p:cNvSpPr/>
          <p:nvPr/>
        </p:nvSpPr>
        <p:spPr>
          <a:xfrm>
            <a:off x="3733800" y="3333750"/>
            <a:ext cx="36671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</a:rPr>
              <a:t>三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79" name="TextBox 28"/>
          <p:cNvSpPr/>
          <p:nvPr/>
        </p:nvSpPr>
        <p:spPr>
          <a:xfrm>
            <a:off x="4968875" y="3344863"/>
            <a:ext cx="150971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3×1=</a:t>
            </a:r>
            <a:endParaRPr lang="zh-CN" altLang="en-US"/>
          </a:p>
        </p:txBody>
      </p:sp>
      <p:sp>
        <p:nvSpPr>
          <p:cNvPr id="15380" name="TextBox 29"/>
          <p:cNvSpPr/>
          <p:nvPr/>
        </p:nvSpPr>
        <p:spPr>
          <a:xfrm>
            <a:off x="5722938" y="3360738"/>
            <a:ext cx="395287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81" name="TextBox 30"/>
          <p:cNvSpPr/>
          <p:nvPr/>
        </p:nvSpPr>
        <p:spPr>
          <a:xfrm>
            <a:off x="920750" y="4365625"/>
            <a:ext cx="8937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2×3=</a:t>
            </a:r>
            <a:endParaRPr lang="zh-CN" altLang="en-US"/>
          </a:p>
        </p:txBody>
      </p:sp>
      <p:sp>
        <p:nvSpPr>
          <p:cNvPr id="15382" name="TextBox 31"/>
          <p:cNvSpPr/>
          <p:nvPr/>
        </p:nvSpPr>
        <p:spPr>
          <a:xfrm>
            <a:off x="1649413" y="4389438"/>
            <a:ext cx="287337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6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83" name="TextBox 32"/>
          <p:cNvSpPr/>
          <p:nvPr/>
        </p:nvSpPr>
        <p:spPr>
          <a:xfrm>
            <a:off x="2851150" y="4357688"/>
            <a:ext cx="113823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二三得</a:t>
            </a:r>
            <a:endParaRPr lang="zh-CN" altLang="en-US"/>
          </a:p>
        </p:txBody>
      </p:sp>
      <p:sp>
        <p:nvSpPr>
          <p:cNvPr id="15384" name="TextBox 33"/>
          <p:cNvSpPr/>
          <p:nvPr/>
        </p:nvSpPr>
        <p:spPr>
          <a:xfrm>
            <a:off x="3760788" y="4303713"/>
            <a:ext cx="312737" cy="411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</a:rPr>
              <a:t>六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85" name="TextBox 34"/>
          <p:cNvSpPr/>
          <p:nvPr/>
        </p:nvSpPr>
        <p:spPr>
          <a:xfrm>
            <a:off x="4854575" y="4403725"/>
            <a:ext cx="100647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3×2=</a:t>
            </a:r>
            <a:endParaRPr lang="zh-CN" altLang="en-US"/>
          </a:p>
        </p:txBody>
      </p:sp>
      <p:sp>
        <p:nvSpPr>
          <p:cNvPr id="15386" name="TextBox 35"/>
          <p:cNvSpPr/>
          <p:nvPr/>
        </p:nvSpPr>
        <p:spPr>
          <a:xfrm>
            <a:off x="5713413" y="4414838"/>
            <a:ext cx="414337" cy="411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6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87" name="TextBox 36"/>
          <p:cNvSpPr/>
          <p:nvPr/>
        </p:nvSpPr>
        <p:spPr>
          <a:xfrm>
            <a:off x="857250" y="5373688"/>
            <a:ext cx="89376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3×3=</a:t>
            </a:r>
            <a:endParaRPr lang="zh-CN" altLang="en-US"/>
          </a:p>
        </p:txBody>
      </p:sp>
      <p:sp>
        <p:nvSpPr>
          <p:cNvPr id="15388" name="TextBox 37"/>
          <p:cNvSpPr/>
          <p:nvPr/>
        </p:nvSpPr>
        <p:spPr>
          <a:xfrm>
            <a:off x="1651000" y="5376863"/>
            <a:ext cx="2889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9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89" name="TextBox 38"/>
          <p:cNvSpPr/>
          <p:nvPr/>
        </p:nvSpPr>
        <p:spPr>
          <a:xfrm>
            <a:off x="2851150" y="5327650"/>
            <a:ext cx="98266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三三得</a:t>
            </a:r>
            <a:endParaRPr lang="zh-CN" altLang="en-US"/>
          </a:p>
        </p:txBody>
      </p:sp>
      <p:sp>
        <p:nvSpPr>
          <p:cNvPr id="15390" name="TextBox 39"/>
          <p:cNvSpPr/>
          <p:nvPr/>
        </p:nvSpPr>
        <p:spPr>
          <a:xfrm>
            <a:off x="3800475" y="5353050"/>
            <a:ext cx="36988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</a:rPr>
              <a:t>九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91" name="TextBox 40"/>
          <p:cNvSpPr/>
          <p:nvPr/>
        </p:nvSpPr>
        <p:spPr>
          <a:xfrm>
            <a:off x="3319463" y="3841750"/>
            <a:ext cx="384175" cy="666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7" grpId="0" animBg="1"/>
      <p:bldP spid="15368" grpId="0" animBg="1"/>
      <p:bldP spid="15369" grpId="0" animBg="1"/>
      <p:bldP spid="15370" grpId="0" animBg="1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79" grpId="0" animBg="1"/>
      <p:bldP spid="15380" grpId="0" animBg="1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89" grpId="0" animBg="1"/>
      <p:bldP spid="153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http://p2.so.qhimgs1.com/t017286d496da8661ce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937" y="115888"/>
            <a:ext cx="9144000" cy="695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Box 3"/>
          <p:cNvSpPr/>
          <p:nvPr/>
        </p:nvSpPr>
        <p:spPr>
          <a:xfrm>
            <a:off x="107950" y="476250"/>
            <a:ext cx="3455988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三、巩固练习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TextBox 6"/>
          <p:cNvSpPr/>
          <p:nvPr/>
        </p:nvSpPr>
        <p:spPr>
          <a:xfrm>
            <a:off x="3752850" y="1303338"/>
            <a:ext cx="90963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3×2=</a:t>
            </a:r>
            <a:endParaRPr lang="zh-CN" altLang="en-US"/>
          </a:p>
        </p:txBody>
      </p:sp>
      <p:sp>
        <p:nvSpPr>
          <p:cNvPr id="16389" name="TextBox 7"/>
          <p:cNvSpPr/>
          <p:nvPr/>
        </p:nvSpPr>
        <p:spPr>
          <a:xfrm>
            <a:off x="4481513" y="1328738"/>
            <a:ext cx="2889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70C0"/>
                </a:solidFill>
              </a:rPr>
              <a:t>6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390" name="TextBox 8"/>
          <p:cNvSpPr/>
          <p:nvPr/>
        </p:nvSpPr>
        <p:spPr>
          <a:xfrm>
            <a:off x="3316288" y="2132013"/>
            <a:ext cx="7207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口决：</a:t>
            </a:r>
            <a:endParaRPr lang="zh-CN" altLang="en-US"/>
          </a:p>
        </p:txBody>
      </p:sp>
      <p:sp>
        <p:nvSpPr>
          <p:cNvPr id="16391" name="TextBox 9"/>
          <p:cNvSpPr/>
          <p:nvPr/>
        </p:nvSpPr>
        <p:spPr>
          <a:xfrm>
            <a:off x="4090988" y="2132013"/>
            <a:ext cx="13684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70C0"/>
                </a:solidFill>
              </a:rPr>
              <a:t>二三得六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392" name="TextBox 10"/>
          <p:cNvSpPr/>
          <p:nvPr/>
        </p:nvSpPr>
        <p:spPr>
          <a:xfrm>
            <a:off x="6448425" y="1393825"/>
            <a:ext cx="8636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2×2=</a:t>
            </a:r>
            <a:endParaRPr lang="zh-CN" altLang="en-US"/>
          </a:p>
        </p:txBody>
      </p:sp>
      <p:sp>
        <p:nvSpPr>
          <p:cNvPr id="16393" name="TextBox 11"/>
          <p:cNvSpPr/>
          <p:nvPr/>
        </p:nvSpPr>
        <p:spPr>
          <a:xfrm>
            <a:off x="7191375" y="1393825"/>
            <a:ext cx="4318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70C0"/>
                </a:solidFill>
              </a:rPr>
              <a:t>4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394" name="TextBox 12"/>
          <p:cNvSpPr/>
          <p:nvPr/>
        </p:nvSpPr>
        <p:spPr>
          <a:xfrm>
            <a:off x="6188075" y="2132013"/>
            <a:ext cx="7207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口决：</a:t>
            </a:r>
            <a:endParaRPr lang="zh-CN" altLang="en-US"/>
          </a:p>
        </p:txBody>
      </p:sp>
      <p:sp>
        <p:nvSpPr>
          <p:cNvPr id="16395" name="TextBox 13"/>
          <p:cNvSpPr/>
          <p:nvPr/>
        </p:nvSpPr>
        <p:spPr>
          <a:xfrm>
            <a:off x="6904038" y="2132013"/>
            <a:ext cx="14986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70C0"/>
                </a:solidFill>
              </a:rPr>
              <a:t>二二得四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396" name="TextBox 14"/>
          <p:cNvSpPr/>
          <p:nvPr/>
        </p:nvSpPr>
        <p:spPr>
          <a:xfrm>
            <a:off x="3635375" y="3284538"/>
            <a:ext cx="122396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4×4=</a:t>
            </a:r>
            <a:endParaRPr lang="zh-CN" altLang="en-US"/>
          </a:p>
        </p:txBody>
      </p:sp>
      <p:sp>
        <p:nvSpPr>
          <p:cNvPr id="16397" name="TextBox 15"/>
          <p:cNvSpPr/>
          <p:nvPr/>
        </p:nvSpPr>
        <p:spPr>
          <a:xfrm>
            <a:off x="4568825" y="3267075"/>
            <a:ext cx="57943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70C0"/>
                </a:solidFill>
              </a:rPr>
              <a:t>16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398" name="TextBox 16"/>
          <p:cNvSpPr/>
          <p:nvPr/>
        </p:nvSpPr>
        <p:spPr>
          <a:xfrm>
            <a:off x="3348038" y="4221163"/>
            <a:ext cx="74295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口决：</a:t>
            </a:r>
            <a:endParaRPr lang="zh-CN" altLang="en-US"/>
          </a:p>
        </p:txBody>
      </p:sp>
      <p:sp>
        <p:nvSpPr>
          <p:cNvPr id="16399" name="TextBox 17"/>
          <p:cNvSpPr/>
          <p:nvPr/>
        </p:nvSpPr>
        <p:spPr>
          <a:xfrm>
            <a:off x="4248150" y="4221163"/>
            <a:ext cx="126047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70C0"/>
                </a:solidFill>
              </a:rPr>
              <a:t>四四十六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400" name="TextBox 18"/>
          <p:cNvSpPr/>
          <p:nvPr/>
        </p:nvSpPr>
        <p:spPr>
          <a:xfrm>
            <a:off x="6205538" y="3267075"/>
            <a:ext cx="107950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3×5=</a:t>
            </a:r>
            <a:endParaRPr lang="zh-CN" altLang="en-US"/>
          </a:p>
        </p:txBody>
      </p:sp>
      <p:sp>
        <p:nvSpPr>
          <p:cNvPr id="16401" name="TextBox 19"/>
          <p:cNvSpPr/>
          <p:nvPr/>
        </p:nvSpPr>
        <p:spPr>
          <a:xfrm>
            <a:off x="7010400" y="3260725"/>
            <a:ext cx="604838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70C0"/>
                </a:solidFill>
              </a:rPr>
              <a:t>15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402" name="TextBox 20"/>
          <p:cNvSpPr/>
          <p:nvPr/>
        </p:nvSpPr>
        <p:spPr>
          <a:xfrm>
            <a:off x="6156325" y="4221163"/>
            <a:ext cx="804863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/>
              <a:t>口决：</a:t>
            </a:r>
            <a:endParaRPr lang="zh-CN" altLang="en-US"/>
          </a:p>
        </p:txBody>
      </p:sp>
      <p:sp>
        <p:nvSpPr>
          <p:cNvPr id="16403" name="TextBox 21"/>
          <p:cNvSpPr/>
          <p:nvPr/>
        </p:nvSpPr>
        <p:spPr>
          <a:xfrm>
            <a:off x="6904038" y="4213225"/>
            <a:ext cx="13684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70C0"/>
                </a:solidFill>
              </a:rPr>
              <a:t>三五十五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6404" name="TextBox 22"/>
          <p:cNvSpPr/>
          <p:nvPr/>
        </p:nvSpPr>
        <p:spPr>
          <a:xfrm>
            <a:off x="179388" y="1393825"/>
            <a:ext cx="2447925" cy="534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（一）说出口决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  <p:bldP spid="16392" grpId="0" animBg="1"/>
      <p:bldP spid="16394" grpId="0" animBg="1"/>
      <p:bldP spid="16395" grpId="0" animBg="1"/>
      <p:bldP spid="16396" grpId="0" animBg="1"/>
      <p:bldP spid="16397" grpId="0" animBg="1"/>
      <p:bldP spid="16398" grpId="0" animBg="1"/>
      <p:bldP spid="16400" grpId="0" animBg="1"/>
      <p:bldP spid="16401" grpId="0" animBg="1"/>
      <p:bldP spid="16402" grpId="0" animBg="1"/>
      <p:bldP spid="164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http://pic.pptbz.com/201411/201411148033895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14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Box 1"/>
          <p:cNvSpPr/>
          <p:nvPr/>
        </p:nvSpPr>
        <p:spPr>
          <a:xfrm>
            <a:off x="3756025" y="1216025"/>
            <a:ext cx="3527425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三、巩固练习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2" name="TextBox 2"/>
          <p:cNvSpPr/>
          <p:nvPr/>
        </p:nvSpPr>
        <p:spPr>
          <a:xfrm>
            <a:off x="3935413" y="2036763"/>
            <a:ext cx="3168650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（二）看图说口决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3" name="AutoShape 65"/>
          <p:cNvSpPr/>
          <p:nvPr/>
        </p:nvSpPr>
        <p:spPr>
          <a:xfrm rot="-20160000" flipV="1">
            <a:off x="925513" y="2576513"/>
            <a:ext cx="215900" cy="935037"/>
          </a:xfrm>
          <a:prstGeom prst="can">
            <a:avLst>
              <a:gd name="adj" fmla="val 108269"/>
            </a:avLst>
          </a:prstGeom>
          <a:solidFill>
            <a:srgbClr val="FF6600"/>
          </a:solidFill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120000"/>
              </a:lnSpc>
            </a:pPr>
            <a:endParaRPr lang="zh-CN" altLang="en-US"/>
          </a:p>
        </p:txBody>
      </p:sp>
      <p:sp>
        <p:nvSpPr>
          <p:cNvPr id="17414" name="AutoShape 65"/>
          <p:cNvSpPr/>
          <p:nvPr/>
        </p:nvSpPr>
        <p:spPr>
          <a:xfrm rot="-20160000" flipV="1">
            <a:off x="1157288" y="2576513"/>
            <a:ext cx="215900" cy="935037"/>
          </a:xfrm>
          <a:prstGeom prst="can">
            <a:avLst>
              <a:gd name="adj" fmla="val 108269"/>
            </a:avLst>
          </a:prstGeom>
          <a:solidFill>
            <a:srgbClr val="FF6600"/>
          </a:solidFill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120000"/>
              </a:lnSpc>
            </a:pPr>
            <a:endParaRPr lang="zh-CN" altLang="en-US"/>
          </a:p>
        </p:txBody>
      </p:sp>
      <p:sp>
        <p:nvSpPr>
          <p:cNvPr id="17415" name="AutoShape 65"/>
          <p:cNvSpPr/>
          <p:nvPr/>
        </p:nvSpPr>
        <p:spPr>
          <a:xfrm rot="-20160000" flipV="1">
            <a:off x="1814513" y="2570163"/>
            <a:ext cx="215900" cy="935037"/>
          </a:xfrm>
          <a:prstGeom prst="can">
            <a:avLst>
              <a:gd name="adj" fmla="val 108269"/>
            </a:avLst>
          </a:prstGeom>
          <a:solidFill>
            <a:srgbClr val="FF6600"/>
          </a:solidFill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120000"/>
              </a:lnSpc>
            </a:pPr>
            <a:endParaRPr lang="zh-CN" altLang="en-US"/>
          </a:p>
        </p:txBody>
      </p:sp>
      <p:sp>
        <p:nvSpPr>
          <p:cNvPr id="17416" name="AutoShape 65"/>
          <p:cNvSpPr/>
          <p:nvPr/>
        </p:nvSpPr>
        <p:spPr>
          <a:xfrm rot="-20160000" flipV="1">
            <a:off x="2066925" y="2570163"/>
            <a:ext cx="215900" cy="935037"/>
          </a:xfrm>
          <a:prstGeom prst="can">
            <a:avLst>
              <a:gd name="adj" fmla="val 108269"/>
            </a:avLst>
          </a:prstGeom>
          <a:solidFill>
            <a:srgbClr val="FF6600"/>
          </a:solidFill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120000"/>
              </a:lnSpc>
            </a:pPr>
            <a:endParaRPr lang="zh-CN" altLang="en-US"/>
          </a:p>
        </p:txBody>
      </p:sp>
      <p:sp>
        <p:nvSpPr>
          <p:cNvPr id="17417" name="AutoShape 65"/>
          <p:cNvSpPr/>
          <p:nvPr/>
        </p:nvSpPr>
        <p:spPr>
          <a:xfrm rot="-20160000" flipV="1">
            <a:off x="2919413" y="2603500"/>
            <a:ext cx="215900" cy="935038"/>
          </a:xfrm>
          <a:prstGeom prst="can">
            <a:avLst>
              <a:gd name="adj" fmla="val 108269"/>
            </a:avLst>
          </a:prstGeom>
          <a:solidFill>
            <a:srgbClr val="FF6600"/>
          </a:solidFill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120000"/>
              </a:lnSpc>
            </a:pPr>
            <a:endParaRPr lang="zh-CN" altLang="en-US"/>
          </a:p>
        </p:txBody>
      </p:sp>
      <p:sp>
        <p:nvSpPr>
          <p:cNvPr id="17418" name="AutoShape 65"/>
          <p:cNvSpPr/>
          <p:nvPr/>
        </p:nvSpPr>
        <p:spPr>
          <a:xfrm rot="-20160000" flipV="1">
            <a:off x="2705100" y="2570163"/>
            <a:ext cx="215900" cy="935037"/>
          </a:xfrm>
          <a:prstGeom prst="can">
            <a:avLst>
              <a:gd name="adj" fmla="val 108269"/>
            </a:avLst>
          </a:prstGeom>
          <a:solidFill>
            <a:srgbClr val="FF6600"/>
          </a:solidFill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120000"/>
              </a:lnSpc>
            </a:pPr>
            <a:endParaRPr lang="zh-CN" altLang="en-US"/>
          </a:p>
        </p:txBody>
      </p:sp>
      <p:grpSp>
        <p:nvGrpSpPr>
          <p:cNvPr id="17419" name="Group 47"/>
          <p:cNvGrpSpPr/>
          <p:nvPr/>
        </p:nvGrpSpPr>
        <p:grpSpPr>
          <a:xfrm>
            <a:off x="4932363" y="2133600"/>
            <a:ext cx="3052762" cy="1884363"/>
            <a:chOff x="2290" y="1570"/>
            <a:chExt cx="1923" cy="1187"/>
          </a:xfrm>
        </p:grpSpPr>
        <p:pic>
          <p:nvPicPr>
            <p:cNvPr id="17420" name="Picture 45" descr="{A1FC7C75-1771-4C71-B180-1E9DA2597B2F}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0" y="1570"/>
              <a:ext cx="1180" cy="118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1" name="Picture 46" descr="{A1FC7C75-1771-4C71-B180-1E9DA2597B2F}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33" y="1577"/>
              <a:ext cx="1180" cy="118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422" name="TextBox 22"/>
          <p:cNvSpPr/>
          <p:nvPr/>
        </p:nvSpPr>
        <p:spPr>
          <a:xfrm>
            <a:off x="1144588" y="3770313"/>
            <a:ext cx="2366962" cy="53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二三得六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3" name="TextBox 23"/>
          <p:cNvSpPr/>
          <p:nvPr/>
        </p:nvSpPr>
        <p:spPr>
          <a:xfrm>
            <a:off x="5497513" y="3770313"/>
            <a:ext cx="1943100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二二得四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24" name="Group 95"/>
          <p:cNvGrpSpPr/>
          <p:nvPr/>
        </p:nvGrpSpPr>
        <p:grpSpPr>
          <a:xfrm rot="1440000">
            <a:off x="641350" y="4660900"/>
            <a:ext cx="142875" cy="865188"/>
            <a:chOff x="0" y="0"/>
            <a:chExt cx="90" cy="545"/>
          </a:xfrm>
        </p:grpSpPr>
        <p:sp>
          <p:nvSpPr>
            <p:cNvPr id="17425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26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27" name="Group 95"/>
          <p:cNvGrpSpPr/>
          <p:nvPr/>
        </p:nvGrpSpPr>
        <p:grpSpPr>
          <a:xfrm rot="1440000">
            <a:off x="801688" y="4660900"/>
            <a:ext cx="142875" cy="865188"/>
            <a:chOff x="0" y="0"/>
            <a:chExt cx="90" cy="545"/>
          </a:xfrm>
        </p:grpSpPr>
        <p:sp>
          <p:nvSpPr>
            <p:cNvPr id="17428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29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30" name="Group 95"/>
          <p:cNvGrpSpPr/>
          <p:nvPr/>
        </p:nvGrpSpPr>
        <p:grpSpPr>
          <a:xfrm rot="1440000">
            <a:off x="974725" y="4670425"/>
            <a:ext cx="142875" cy="865188"/>
            <a:chOff x="0" y="0"/>
            <a:chExt cx="90" cy="545"/>
          </a:xfrm>
        </p:grpSpPr>
        <p:sp>
          <p:nvSpPr>
            <p:cNvPr id="17431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32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33" name="Group 95"/>
          <p:cNvGrpSpPr/>
          <p:nvPr/>
        </p:nvGrpSpPr>
        <p:grpSpPr>
          <a:xfrm rot="1440000">
            <a:off x="1573213" y="4660900"/>
            <a:ext cx="142875" cy="865188"/>
            <a:chOff x="0" y="0"/>
            <a:chExt cx="90" cy="545"/>
          </a:xfrm>
        </p:grpSpPr>
        <p:sp>
          <p:nvSpPr>
            <p:cNvPr id="17434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35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36" name="Group 95"/>
          <p:cNvGrpSpPr/>
          <p:nvPr/>
        </p:nvGrpSpPr>
        <p:grpSpPr>
          <a:xfrm rot="1440000">
            <a:off x="1736725" y="4660900"/>
            <a:ext cx="142875" cy="865188"/>
            <a:chOff x="0" y="0"/>
            <a:chExt cx="90" cy="545"/>
          </a:xfrm>
        </p:grpSpPr>
        <p:sp>
          <p:nvSpPr>
            <p:cNvPr id="17437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38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39" name="Group 95"/>
          <p:cNvGrpSpPr/>
          <p:nvPr/>
        </p:nvGrpSpPr>
        <p:grpSpPr>
          <a:xfrm rot="1440000">
            <a:off x="1924050" y="4660900"/>
            <a:ext cx="142875" cy="865188"/>
            <a:chOff x="0" y="0"/>
            <a:chExt cx="90" cy="545"/>
          </a:xfrm>
        </p:grpSpPr>
        <p:sp>
          <p:nvSpPr>
            <p:cNvPr id="17440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41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42" name="Group 95"/>
          <p:cNvGrpSpPr/>
          <p:nvPr/>
        </p:nvGrpSpPr>
        <p:grpSpPr>
          <a:xfrm rot="1440000">
            <a:off x="2414588" y="4676775"/>
            <a:ext cx="142875" cy="865188"/>
            <a:chOff x="0" y="0"/>
            <a:chExt cx="90" cy="545"/>
          </a:xfrm>
        </p:grpSpPr>
        <p:sp>
          <p:nvSpPr>
            <p:cNvPr id="17443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44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45" name="Group 95"/>
          <p:cNvGrpSpPr/>
          <p:nvPr/>
        </p:nvGrpSpPr>
        <p:grpSpPr>
          <a:xfrm rot="1440000">
            <a:off x="2587625" y="4656138"/>
            <a:ext cx="142875" cy="865187"/>
            <a:chOff x="0" y="0"/>
            <a:chExt cx="90" cy="545"/>
          </a:xfrm>
        </p:grpSpPr>
        <p:sp>
          <p:nvSpPr>
            <p:cNvPr id="17446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47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7448" name="Group 95"/>
          <p:cNvGrpSpPr/>
          <p:nvPr/>
        </p:nvGrpSpPr>
        <p:grpSpPr>
          <a:xfrm rot="1440000">
            <a:off x="2771775" y="4649788"/>
            <a:ext cx="142875" cy="865187"/>
            <a:chOff x="0" y="0"/>
            <a:chExt cx="90" cy="545"/>
          </a:xfrm>
        </p:grpSpPr>
        <p:sp>
          <p:nvSpPr>
            <p:cNvPr id="17449" name="AutoShape 96"/>
            <p:cNvSpPr/>
            <p:nvPr/>
          </p:nvSpPr>
          <p:spPr>
            <a:xfrm>
              <a:off x="0" y="0"/>
              <a:ext cx="90" cy="136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450" name="AutoShape 97"/>
            <p:cNvSpPr/>
            <p:nvPr/>
          </p:nvSpPr>
          <p:spPr>
            <a:xfrm flipV="1">
              <a:off x="0" y="91"/>
              <a:ext cx="90" cy="454"/>
            </a:xfrm>
            <a:prstGeom prst="can">
              <a:avLst>
                <a:gd name="adj" fmla="val 126111"/>
              </a:avLst>
            </a:prstGeom>
            <a:solidFill>
              <a:srgbClr val="FF6600"/>
            </a:solidFill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sp>
        <p:nvSpPr>
          <p:cNvPr id="17451" name="TextBox 51"/>
          <p:cNvSpPr/>
          <p:nvPr/>
        </p:nvSpPr>
        <p:spPr>
          <a:xfrm>
            <a:off x="1192213" y="5930900"/>
            <a:ext cx="17653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三三得九</a:t>
            </a:r>
            <a:endParaRPr lang="zh-CN" altLang="en-US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52" name="Picture 43" descr="{A700E4EA-2651-4D2A-8896-D0E52C8D9FDC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725" y="3859213"/>
            <a:ext cx="2384425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53" name="Picture 43" descr="{A700E4EA-2651-4D2A-8896-D0E52C8D9FDC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450" y="3859213"/>
            <a:ext cx="2384425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54" name="Picture 43" descr="{A700E4EA-2651-4D2A-8896-D0E52C8D9FDC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925" y="3860800"/>
            <a:ext cx="2384425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55" name="Picture 43" descr="{A700E4EA-2651-4D2A-8896-D0E52C8D9FDC}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100" y="3860800"/>
            <a:ext cx="2384425" cy="2384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56" name="TextBox 65"/>
          <p:cNvSpPr/>
          <p:nvPr/>
        </p:nvSpPr>
        <p:spPr>
          <a:xfrm>
            <a:off x="5519738" y="5930900"/>
            <a:ext cx="2365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三四十二</a:t>
            </a:r>
            <a:endParaRPr lang="zh-CN" altLang="en-US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 animBg="1"/>
      <p:bldP spid="17451" grpId="0" animBg="1"/>
      <p:bldP spid="174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http://bpic.ooopic.com/15/99/61/15996150-53e02df8a24d66088afbbd75fa4cef3b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512" y="0"/>
            <a:ext cx="9180512" cy="7345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Box 1"/>
          <p:cNvSpPr/>
          <p:nvPr/>
        </p:nvSpPr>
        <p:spPr>
          <a:xfrm>
            <a:off x="2630488" y="3452813"/>
            <a:ext cx="4032250" cy="1362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   同学们，这节课你们有什么收获？对自己的表现有什么评价？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TextBox 2"/>
          <p:cNvSpPr/>
          <p:nvPr/>
        </p:nvSpPr>
        <p:spPr>
          <a:xfrm>
            <a:off x="2484438" y="2420938"/>
            <a:ext cx="24479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四、总结：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http://dl.ppt123.net/pptbj/201203/201203070813308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1"/>
          <p:cNvSpPr/>
          <p:nvPr/>
        </p:nvSpPr>
        <p:spPr>
          <a:xfrm>
            <a:off x="900113" y="476250"/>
            <a:ext cx="3527425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五、课堂作业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TextBox 3"/>
          <p:cNvSpPr/>
          <p:nvPr/>
        </p:nvSpPr>
        <p:spPr>
          <a:xfrm>
            <a:off x="1187450" y="2492375"/>
            <a:ext cx="5905500" cy="684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作业：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56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页练习十一，第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题。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</Words>
  <Application>WPS 演示</Application>
  <PresentationFormat/>
  <Paragraphs>178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楷体_GB2312</vt:lpstr>
      <vt:lpstr>新宋体</vt:lpstr>
      <vt:lpstr>微软雅黑</vt:lpstr>
      <vt:lpstr>楷体</vt:lpstr>
      <vt:lpstr>Calibri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2021-04-12T13:33:44Z</cp:lastPrinted>
  <dcterms:created xsi:type="dcterms:W3CDTF">2021-04-12T13:33:44Z</dcterms:created>
  <dcterms:modified xsi:type="dcterms:W3CDTF">2021-11-08T11:26:08Z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3DA4603D0F7C4502AD8EF19F7EB82DFF</vt:lpwstr>
  </property>
  <property fmtid="{D5CDD505-2E9C-101B-9397-08002B2CF9AE}" pid="7" name="KSOProductBuildVer">
    <vt:lpwstr>2052-11.1.0.11045</vt:lpwstr>
  </property>
</Properties>
</file>